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8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50" r:id="rId23"/>
    <p:sldId id="302" r:id="rId24"/>
    <p:sldId id="316" r:id="rId25"/>
    <p:sldId id="348" r:id="rId26"/>
    <p:sldId id="334" r:id="rId27"/>
    <p:sldId id="318" r:id="rId28"/>
    <p:sldId id="327" r:id="rId29"/>
    <p:sldId id="311" r:id="rId30"/>
    <p:sldId id="328" r:id="rId31"/>
    <p:sldId id="304" r:id="rId32"/>
    <p:sldId id="313" r:id="rId33"/>
    <p:sldId id="272" r:id="rId34"/>
    <p:sldId id="306" r:id="rId35"/>
    <p:sldId id="321" r:id="rId36"/>
    <p:sldId id="338" r:id="rId37"/>
    <p:sldId id="335" r:id="rId38"/>
    <p:sldId id="345" r:id="rId39"/>
    <p:sldId id="336" r:id="rId40"/>
    <p:sldId id="275" r:id="rId41"/>
    <p:sldId id="347" r:id="rId42"/>
    <p:sldId id="276" r:id="rId43"/>
    <p:sldId id="312" r:id="rId44"/>
    <p:sldId id="277" r:id="rId45"/>
    <p:sldId id="278" r:id="rId46"/>
    <p:sldId id="279" r:id="rId47"/>
    <p:sldId id="280" r:id="rId48"/>
    <p:sldId id="322" r:id="rId49"/>
    <p:sldId id="339" r:id="rId50"/>
    <p:sldId id="331" r:id="rId51"/>
    <p:sldId id="281" r:id="rId52"/>
    <p:sldId id="299" r:id="rId53"/>
    <p:sldId id="282" r:id="rId54"/>
    <p:sldId id="342" r:id="rId55"/>
    <p:sldId id="283" r:id="rId56"/>
    <p:sldId id="284" r:id="rId57"/>
    <p:sldId id="285" r:id="rId58"/>
    <p:sldId id="286" r:id="rId59"/>
    <p:sldId id="320" r:id="rId60"/>
    <p:sldId id="287" r:id="rId61"/>
    <p:sldId id="289" r:id="rId62"/>
    <p:sldId id="314" r:id="rId63"/>
    <p:sldId id="290" r:id="rId64"/>
    <p:sldId id="291" r:id="rId65"/>
    <p:sldId id="340" r:id="rId66"/>
    <p:sldId id="341" r:id="rId67"/>
    <p:sldId id="307" r:id="rId68"/>
    <p:sldId id="294" r:id="rId69"/>
    <p:sldId id="295" r:id="rId70"/>
    <p:sldId id="296" r:id="rId71"/>
    <p:sldId id="324" r:id="rId72"/>
    <p:sldId id="325" r:id="rId73"/>
    <p:sldId id="308" r:id="rId74"/>
    <p:sldId id="343" r:id="rId75"/>
    <p:sldId id="346" r:id="rId76"/>
    <p:sldId id="310" r:id="rId77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32BC1-77B5-C90D-CCED-B2432111ABF7}" v="1" dt="2020-08-13T00:00:19.037"/>
    <p1510:client id="{406CD99C-E6FC-5C3B-2924-3C887F8C7129}" v="12" dt="2020-08-19T21:22:49.745"/>
    <p1510:client id="{5DE7232E-E509-4A9D-601F-6E5D20849786}" v="31" dt="2022-02-14T15:59:07.900"/>
    <p1510:client id="{7B735E11-BABC-DB6E-19BF-225F5702AFB4}" v="1" dt="2020-08-24T22:27:59.787"/>
    <p1510:client id="{9759C484-F964-B916-F848-0053851BA435}" v="58" dt="2022-02-14T15:53:26.681"/>
    <p1510:client id="{A8384F29-F706-5574-16C9-62B686DCDE33}" v="868" dt="2022-02-09T15:51:36.801"/>
    <p1510:client id="{C044C00E-DFFC-B187-0723-B63616DA9083}" v="120" dt="2022-02-10T09:11:18.767"/>
    <p1510:client id="{D6E79EA8-0A33-3956-0200-E6194AC5114F}" v="131" dt="2022-02-09T15:26:56.834"/>
    <p1510:client id="{DDE1FAAB-88DE-4552-8633-465E11183099}" v="184" dt="2022-02-02T15:33:38.212"/>
    <p1510:client id="{E4D678B0-6863-CFB5-39B2-E0670F57B508}" v="626" dt="2022-02-09T18:06:28.232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5641 13160 0 0 0,'35'105'0'0'0,"39"78"0"0"0,44 64 0 0 0,47 50 0 0 0,-6-25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5980 13510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hyperlink" Target="https://www.youtube.com/watch?v=IAYGk4XP23M" TargetMode="Externa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emf"/><Relationship Id="rId9" Type="http://schemas.openxmlformats.org/officeDocument/2006/relationships/image" Target="../media/image5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slide" Target="slide56.xml"/><Relationship Id="rId4" Type="http://schemas.openxmlformats.org/officeDocument/2006/relationships/image" Target="../media/image6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9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A5125CDA-2FF8-4F75-90BD-660749649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185738"/>
            <a:ext cx="396875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Gabinetes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UK</a:t>
            </a:r>
          </a:p>
        </p:txBody>
      </p:sp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2 Imagen">
            <a:extLst>
              <a:ext uri="{FF2B5EF4-FFF2-40B4-BE49-F238E27FC236}">
                <a16:creationId xmlns:a16="http://schemas.microsoft.com/office/drawing/2014/main" id="{9531D416-9ABA-4C88-A1C3-50F376F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6911975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… y otro de minoría en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r:id="rId3" imgW="4242960" imgH="2664360" progId="">
                  <p:embed/>
                </p:oleObj>
              </mc:Choice>
              <mc:Fallback>
                <p:oleObj r:id="rId3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XIII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rey invita a poderes locales a intervenir en asuntos de la corona (guerra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contra Francia, impuestos)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Henry VIII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Roma,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alianza con el Parlamento.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refrenda la Carta Magna.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S XVII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Tentaciones absolutistas. James I y Charles I crean 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impuestos unilateralmente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(guerras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vs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España y Francia) </a:t>
            </a: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90800"/>
            <a:ext cx="5638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1642-8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Guerra Civil. Cromwell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su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New Model Army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derrotan al rey; ejecutado en 1649. Dictadura. 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71975"/>
            <a:ext cx="563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1685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Gloriosa Revolución establece la monarquía constitucional. La Corona pierde sus facultades paulatinamente.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1707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: Ana de Estuardo vetó un </a:t>
              </a:r>
              <a:r>
                <a:rPr lang="en-GB" altLang="es-MX" sz="2800">
                  <a:solidFill>
                    <a:srgbClr val="000000"/>
                  </a:solidFill>
                  <a:latin typeface="Arial" panose="020B0604020202020204" pitchFamily="34" charset="0"/>
                </a:rPr>
                <a:t>Act of Parliament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por última ocasión. Los poderes se </a:t>
              </a:r>
              <a:r>
                <a:rPr lang="en-GB" altLang="es-MX" sz="2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fusionan</a:t>
              </a: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 en el Parlamento.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Regímenes presidenciales.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¿Cuál es el secreto de la tradicional eficiencia del gobierno británico? (contraste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2019 más bien evidenció secreto ineficiente…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(dolorosa)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ratificación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tratado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70393"/>
            <a:ext cx="7620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Pero es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podría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explicarse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roles?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mando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--&gt;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--&gt; 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4055125"/>
            <a:ext cx="7620000" cy="227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Mutua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Tony Blair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Gordon Brown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(Labour):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David Cameron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Theresa May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(Cons.): 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2016-19</a:t>
            </a: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52513"/>
            <a:ext cx="8575675" cy="2592387"/>
            <a:chOff x="179512" y="980728"/>
            <a:chExt cx="8576148" cy="2592288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101655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573906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628800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9" name="1 Imagen">
            <a:extLst>
              <a:ext uri="{FF2B5EF4-FFF2-40B4-BE49-F238E27FC236}">
                <a16:creationId xmlns:a16="http://schemas.microsoft.com/office/drawing/2014/main" id="{7DC6FA4D-DBD6-480E-9443-4075BD5B5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789363"/>
            <a:ext cx="2779712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1B766C57-78F2-489D-A5A4-80D62783A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38525"/>
            <a:ext cx="80772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Nació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1964,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Etonian/Oxonian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Columnista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Euroescéptico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cubrió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Bruselas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-MP 1999-2008, Alcalde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Londres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2008-2016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Brexiteer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2015, Ministro RR.EE. gob. May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-¿Fallido reinventor de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derecha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europea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</p:txBody>
      </p:sp>
      <p:pic>
        <p:nvPicPr>
          <p:cNvPr id="24579" name="1 Imagen">
            <a:extLst>
              <a:ext uri="{FF2B5EF4-FFF2-40B4-BE49-F238E27FC236}">
                <a16:creationId xmlns:a16="http://schemas.microsoft.com/office/drawing/2014/main" id="{6A95913B-80DD-4BE5-8C89-170BF990E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2400"/>
            <a:ext cx="417512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047317F1-FF94-46F7-9472-A75B4C441078}"/>
                  </a:ext>
                </a:extLst>
              </p14:cNvPr>
              <p14:cNvContentPartPr/>
              <p14:nvPr/>
            </p14:nvContentPartPr>
            <p14:xfrm>
              <a:off x="641554" y="6014883"/>
              <a:ext cx="200025" cy="40005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047317F1-FF94-46F7-9472-A75B4C4410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436" y="5996781"/>
                <a:ext cx="235899" cy="435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2C61304F-E2E9-4F76-B7B0-CB3F7749015B}"/>
                  </a:ext>
                </a:extLst>
              </p14:cNvPr>
              <p14:cNvContentPartPr/>
              <p14:nvPr/>
            </p14:nvContentPartPr>
            <p14:xfrm>
              <a:off x="798871" y="6177117"/>
              <a:ext cx="9524" cy="9524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2C61304F-E2E9-4F76-B7B0-CB3F774901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671" y="5700917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Amenaza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salida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Box 3">
            <a:extLst>
              <a:ext uri="{FF2B5EF4-FFF2-40B4-BE49-F238E27FC236}">
                <a16:creationId xmlns:a16="http://schemas.microsoft.com/office/drawing/2014/main" id="{A3CE5419-879D-4392-9835-6593EE40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7213"/>
            <a:ext cx="5943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Gabinete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	24 ministros Tory (82%)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2010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	  5 LibDems (18%)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3379F845-C158-4FCF-A727-9BEA0774B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181600"/>
            <a:ext cx="30940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Contrib. 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91%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  9%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9C22D87B-07CA-4AAB-B86C-AE9B5674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4200"/>
            <a:ext cx="79248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sz="3200" b="1" i="0" err="1">
                <a:solidFill>
                  <a:schemeClr val="tx1"/>
                </a:solidFill>
                <a:latin typeface="Arial"/>
                <a:cs typeface="Lucida Sans Unicode"/>
              </a:rPr>
              <a:t>Gabinete</a:t>
            </a:r>
            <a:r>
              <a:rPr lang="en-US" altLang="es-MX" sz="3200" b="1" i="0">
                <a:solidFill>
                  <a:schemeClr val="tx1"/>
                </a:solidFill>
                <a:latin typeface="Arial"/>
                <a:cs typeface="Lucida Sans Unicode"/>
              </a:rPr>
              <a:t> 2022</a:t>
            </a:r>
            <a:r>
              <a:rPr lang="en-US" altLang="es-MX" sz="3200" i="0">
                <a:solidFill>
                  <a:schemeClr val="tx1"/>
                </a:solidFill>
                <a:latin typeface="Arial"/>
                <a:cs typeface="Lucida Sans Unicode"/>
              </a:rPr>
              <a:t>:   100% </a:t>
            </a:r>
            <a:r>
              <a:rPr lang="en-US" altLang="es-MX" sz="3200" i="0" err="1">
                <a:solidFill>
                  <a:schemeClr val="tx1"/>
                </a:solidFill>
                <a:latin typeface="Arial"/>
                <a:cs typeface="Lucida Sans Unicode"/>
              </a:rPr>
              <a:t>conservador</a:t>
            </a:r>
            <a:endParaRPr lang="en-US" altLang="es-MX" sz="3200" i="0">
              <a:solidFill>
                <a:schemeClr val="tx1"/>
              </a:solidFill>
              <a:latin typeface="Arial"/>
              <a:cs typeface="Lucida Sans Unicode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704248"/>
            <a:ext cx="8760541" cy="396483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2C9DEBE-A747-4ACF-819E-DDA5BB1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500"/>
            <a:ext cx="7772400" cy="5969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 err="1">
                <a:solidFill>
                  <a:srgbClr val="00B050"/>
                </a:solidFill>
                <a:latin typeface="Arial"/>
                <a:cs typeface="Lucida Sans Unicode"/>
              </a:rPr>
              <a:t>entrar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favor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 err="1">
                <a:solidFill>
                  <a:srgbClr val="FF0000"/>
                </a:solidFill>
                <a:latin typeface="Arial"/>
                <a:cs typeface="Lucida Sans Unicode"/>
              </a:rPr>
              <a:t>salir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A92E989-1C78-46E2-A4DE-3BFFBEE2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549275"/>
            <a:ext cx="50085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2 Imagen">
            <a:extLst>
              <a:ext uri="{FF2B5EF4-FFF2-40B4-BE49-F238E27FC236}">
                <a16:creationId xmlns:a16="http://schemas.microsoft.com/office/drawing/2014/main" id="{A3F361C0-7B3E-4DBF-811B-5AC49905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3508375"/>
            <a:ext cx="5008563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pandemonio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15ene2019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Rebelión ante tratado Brexit: 432-202 en contra</a:t>
            </a:r>
            <a:endParaRPr lang="en-GB" altLang="es-MX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May habría renunciado. Sobrevivió censura al día siguiente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prometió un divorcio fácil (sacar huevo de omelette). May no vendió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trade-offs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Polarización: opción noruega inalcanzable: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remain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apostaba por 2do referendo</a:t>
            </a:r>
            <a:b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por no-deal Brexit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May actuó unilateralmente: pintó rayas (</a:t>
            </a:r>
            <a:r>
              <a:rPr lang="es-MX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no cortes UE, fin libre tránsito…) e invocó Art. 50 sin consultar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6181B2-6B64-41E8-8534-8B08B29B0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22225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7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F2EE0D-D37D-4C3E-9520-7259DB8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633253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Reino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una profunda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Monumental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élite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(Cameron, Corbyn): 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59500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 panose="020B0604020202020204" pitchFamily="34" charset="0"/>
              </a:rPr>
              <a:t>Preparado con datos de http://ukpollingreport.co.uk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2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0596EC-19E3-48A8-AFF2-40AAF3B4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" y="792109"/>
            <a:ext cx="9147777" cy="53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1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3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Monopolio de la agenda: todo asunto del gobierno tiene prioridad sobre demás mociones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Gran retórica, sistema adversarial oposición-ejecutivo.  Otro contraste con otros sistemas  </a:t>
            </a:r>
          </a:p>
        </p:txBody>
      </p:sp>
      <p:sp>
        <p:nvSpPr>
          <p:cNvPr id="1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EE330F3-CBB0-4B9F-BA11-2B5BD81D3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15" name="Text Box 1027">
            <a:extLst>
              <a:ext uri="{FF2B5EF4-FFF2-40B4-BE49-F238E27FC236}">
                <a16:creationId xmlns:a16="http://schemas.microsoft.com/office/drawing/2014/main" id="{F3961C30-CC48-46B9-B990-A07B3F580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YouTube…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  <p:bldP spid="14" grpId="0" animBg="1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una asamblea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Lords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(cámara de los Lores o “alta”)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(de los Comunes o “baja”)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son (casi) irrelevantes: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Parliament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en como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Gobiernos se hacen y deshacen desde la HoC. HoL sólo puede retrasar legislación temporalmente (hasta un año).  ¿Veto?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pasó de ser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aristocrática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meritocrática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restan aprox. 90 </a:t>
            </a:r>
            <a:r>
              <a:rPr lang="en-GB" altLang="es-MX" sz="2800">
                <a:solidFill>
                  <a:schemeClr val="accent2"/>
                </a:solidFill>
                <a:latin typeface="Arial" panose="020B0604020202020204" pitchFamily="34" charset="0"/>
              </a:rPr>
              <a:t>hereditary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26 del </a:t>
            </a:r>
            <a:r>
              <a:rPr lang="en-GB" altLang="es-MX" sz="2800" i="0">
                <a:solidFill>
                  <a:schemeClr val="accent1"/>
                </a:solidFill>
                <a:latin typeface="Arial" panose="020B0604020202020204" pitchFamily="34" charset="0"/>
              </a:rPr>
              <a:t>alto clero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vs 500+ </a:t>
            </a:r>
            <a:r>
              <a:rPr lang="en-GB" altLang="es-MX" sz="2800" b="1">
                <a:solidFill>
                  <a:srgbClr val="000000"/>
                </a:solidFill>
                <a:latin typeface="Arial" panose="020B0604020202020204" pitchFamily="34" charset="0"/>
              </a:rPr>
              <a:t>life peers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 compone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650 miembros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marcó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historia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británica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37" name="Hoja de cálculo" r:id="rId3" imgW="6772618" imgH="495491" progId="Excel.Sheet.8">
                    <p:embed/>
                  </p:oleObj>
                </mc:Choice>
                <mc:Fallback>
                  <p:oleObj name="Hoja de cálculo" r:id="rId3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No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todo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país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 -- ¿Cádiz? </a:t>
            </a:r>
            <a:b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en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UK y EE.UU. celebran elección especial para remplazar miembro faltante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Sirven de termómetro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1 Imagen">
            <a:extLst>
              <a:ext uri="{FF2B5EF4-FFF2-40B4-BE49-F238E27FC236}">
                <a16:creationId xmlns:a16="http://schemas.microsoft.com/office/drawing/2014/main" id="{68360605-9BA9-4EFC-8CD9-FC2D7E81E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33375"/>
            <a:ext cx="688340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Hoja de cálculo" r:id="rId3" imgW="4391520" imgH="4810544" progId="Excel.Sheet.8">
                  <p:embed/>
                </p:oleObj>
              </mc:Choice>
              <mc:Fallback>
                <p:oleObj name="Hoja de cálculo" r:id="rId3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8" name="Gráfico" r:id="rId5" imgW="5286832" imgH="3057982" progId="Excel.Chart.8">
                  <p:embed/>
                </p:oleObj>
              </mc:Choice>
              <mc:Fallback>
                <p:oleObj name="Gráfico" r:id="rId5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Entreguerras: el Labour hizo a un lado al Liberal. Coordinación de votantes…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1" name="Gráfico" r:id="rId3" imgW="4677156" imgH="2476767" progId="Excel.Chart.8">
                  <p:embed followColorScheme="full"/>
                </p:oleObj>
              </mc:Choice>
              <mc:Fallback>
                <p:oleObj name="Gráfico" r:id="rId3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5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5" r:id="rId3" imgW="5681160" imgH="3453840" progId="">
                  <p:embed/>
                </p:oleObj>
              </mc:Choice>
              <mc:Fallback>
                <p:oleObj r:id="rId3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5" name="Hoja de cálculo" r:id="rId3" imgW="2801160" imgH="1137600" progId="Excel.Sheet.8">
                  <p:embed/>
                </p:oleObj>
              </mc:Choice>
              <mc:Fallback>
                <p:oleObj name="Hoja de cálculo" r:id="rId3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49" r:id="rId3" imgW="5198400" imgH="2592000" progId="">
                  <p:embed/>
                </p:oleObj>
              </mc:Choice>
              <mc:Fallback>
                <p:oleObj r:id="rId3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9" r:id="rId3" imgW="4219048" imgH="2066667" progId="">
                  <p:embed/>
                </p:oleObj>
              </mc:Choice>
              <mc:Fallback>
                <p:oleObj r:id="rId3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88D398A1-2528-42F4-9772-6C04AFC24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79900"/>
            <a:ext cx="2819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legislativo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95E2307B-657F-46BE-82CC-097914127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279900"/>
            <a:ext cx="2819400" cy="519113"/>
          </a:xfrm>
          <a:prstGeom prst="rect">
            <a:avLst/>
          </a:prstGeom>
          <a:solidFill>
            <a:srgbClr val="0099CC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ejecutivo</a:t>
            </a:r>
          </a:p>
        </p:txBody>
      </p:sp>
      <p:sp>
        <p:nvSpPr>
          <p:cNvPr id="62468" name="Text Box 3">
            <a:extLst>
              <a:ext uri="{FF2B5EF4-FFF2-40B4-BE49-F238E27FC236}">
                <a16:creationId xmlns:a16="http://schemas.microsoft.com/office/drawing/2014/main" id="{4427153B-01BB-48F2-B2BD-ABA5FC94E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279900"/>
            <a:ext cx="2590800" cy="519113"/>
          </a:xfrm>
          <a:prstGeom prst="rect">
            <a:avLst/>
          </a:prstGeom>
          <a:solidFill>
            <a:srgbClr val="66FF99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Poder judicial</a:t>
            </a:r>
          </a:p>
        </p:txBody>
      </p:sp>
      <p:sp>
        <p:nvSpPr>
          <p:cNvPr id="62469" name="Text Box 4">
            <a:extLst>
              <a:ext uri="{FF2B5EF4-FFF2-40B4-BE49-F238E27FC236}">
                <a16:creationId xmlns:a16="http://schemas.microsoft.com/office/drawing/2014/main" id="{4AE258A4-DDD6-49B6-B921-7FF555D0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226050"/>
            <a:ext cx="83058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qué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no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usó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caso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francés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(GB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tenía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ya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judicial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independiente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)?</a:t>
            </a:r>
          </a:p>
        </p:txBody>
      </p:sp>
      <p:sp>
        <p:nvSpPr>
          <p:cNvPr id="74758" name="Text Box 5">
            <a:extLst>
              <a:ext uri="{FF2B5EF4-FFF2-40B4-BE49-F238E27FC236}">
                <a16:creationId xmlns:a16="http://schemas.microsoft.com/office/drawing/2014/main" id="{7E4B4D48-53F6-4A5C-9A56-00E97973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04800"/>
            <a:ext cx="792480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err="1">
                <a:solidFill>
                  <a:srgbClr val="000000"/>
                </a:solidFill>
                <a:latin typeface="Arial" panose="020B0604020202020204" pitchFamily="34" charset="0"/>
              </a:rPr>
              <a:t>Promotores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de la </a:t>
            </a:r>
            <a:r>
              <a:rPr lang="en-GB" altLang="es-MX" sz="3200" i="0" err="1">
                <a:solidFill>
                  <a:srgbClr val="000000"/>
                </a:solidFill>
                <a:latin typeface="Arial" panose="020B0604020202020204" pitchFamily="34" charset="0"/>
              </a:rPr>
              <a:t>separación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GB" altLang="es-MX" sz="3200" i="0" err="1">
                <a:solidFill>
                  <a:srgbClr val="000000"/>
                </a:solidFill>
                <a:latin typeface="Arial" panose="020B0604020202020204" pitchFamily="34" charset="0"/>
              </a:rPr>
              <a:t>poderes</a:t>
            </a:r>
          </a:p>
        </p:txBody>
      </p:sp>
      <p:sp>
        <p:nvSpPr>
          <p:cNvPr id="74759" name="Text Box 7">
            <a:extLst>
              <a:ext uri="{FF2B5EF4-FFF2-40B4-BE49-F238E27FC236}">
                <a16:creationId xmlns:a16="http://schemas.microsoft.com/office/drawing/2014/main" id="{9E2F4114-4273-418E-99D3-2F96B275E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295400"/>
            <a:ext cx="8305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Montesquieu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hizo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notar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fusión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poderes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en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Gran Bretaña para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proponer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panose="020B0604020202020204" pitchFamily="34" charset="0"/>
              </a:rPr>
              <a:t>sistema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 err="1">
                <a:solidFill>
                  <a:srgbClr val="000000"/>
                </a:solidFill>
                <a:latin typeface="Arial" panose="020B0604020202020204" pitchFamily="34" charset="0"/>
              </a:rPr>
              <a:t>separación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 de </a:t>
            </a:r>
            <a:r>
              <a:rPr lang="en-GB" altLang="es-MX" sz="2800" b="1" i="0" err="1">
                <a:solidFill>
                  <a:srgbClr val="000000"/>
                </a:solidFill>
                <a:latin typeface="Arial" panose="020B0604020202020204" pitchFamily="34" charset="0"/>
              </a:rPr>
              <a:t>poderes</a:t>
            </a:r>
            <a:endParaRPr lang="en-GB" altLang="es-MX" sz="2800" i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74760" name="Group 13">
            <a:extLst>
              <a:ext uri="{FF2B5EF4-FFF2-40B4-BE49-F238E27FC236}">
                <a16:creationId xmlns:a16="http://schemas.microsoft.com/office/drawing/2014/main" id="{F895B961-B5D8-4025-A28E-43CBFC9D3C36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990600"/>
            <a:ext cx="1828800" cy="3124200"/>
            <a:chOff x="4272" y="624"/>
            <a:chExt cx="1152" cy="1968"/>
          </a:xfrm>
        </p:grpSpPr>
        <p:sp>
          <p:nvSpPr>
            <p:cNvPr id="74761" name="Rectangle 14">
              <a:extLst>
                <a:ext uri="{FF2B5EF4-FFF2-40B4-BE49-F238E27FC236}">
                  <a16:creationId xmlns:a16="http://schemas.microsoft.com/office/drawing/2014/main" id="{97DD36AF-F75C-4348-80A2-DE2B965C7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624"/>
              <a:ext cx="1152" cy="196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74762" name="Picture 15">
              <a:extLst>
                <a:ext uri="{FF2B5EF4-FFF2-40B4-BE49-F238E27FC236}">
                  <a16:creationId xmlns:a16="http://schemas.microsoft.com/office/drawing/2014/main" id="{3EFA365E-13B5-4D97-AC14-1279EADDF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" y="678"/>
              <a:ext cx="1091" cy="1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74763" name="Text Box 16">
              <a:extLst>
                <a:ext uri="{FF2B5EF4-FFF2-40B4-BE49-F238E27FC236}">
                  <a16:creationId xmlns:a16="http://schemas.microsoft.com/office/drawing/2014/main" id="{FB8F0144-E29B-421C-8AF4-C855709B0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" y="1940"/>
              <a:ext cx="11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CC66"/>
                </a:buClr>
              </a:pP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Baron de 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Montesquieu</a:t>
              </a:r>
              <a:b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GB" altLang="es-MX" sz="2000" i="0">
                  <a:solidFill>
                    <a:srgbClr val="FFCC66"/>
                  </a:solidFill>
                  <a:latin typeface="Arial" panose="020B0604020202020204" pitchFamily="34" charset="0"/>
                </a:rPr>
                <a:t>1689-1755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animBg="1" autoUpdateAnimBg="0"/>
      <p:bldP spid="62467" grpId="0" animBg="1" autoUpdateAnimBg="0"/>
      <p:bldP spid="62468" grpId="0" animBg="1" autoUpdateAnimBg="0"/>
      <p:bldP spid="62469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mod. Westminster </a:t>
            </a:r>
            <a:r>
              <a:rPr lang="en-GB" altLang="es-MX" sz="2800" b="1" i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otorgan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>
                <a:latin typeface="Arial" panose="020B0604020202020204" pitchFamily="34" charset="0"/>
              </a:rPr>
            </a:b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Alternativa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(1) Elección general   (2) Traducción votos-escaños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(3) Se forman coaliciones  (4) Distribución de carteras ministeriales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76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77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29</cp:revision>
  <dcterms:modified xsi:type="dcterms:W3CDTF">2022-02-14T15:59:46Z</dcterms:modified>
</cp:coreProperties>
</file>